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74;&#1076;.&#1088;&#1092;/rk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по приему на обучение иностранных граждан и лиц без гражданства </a:t>
            </a:r>
            <a:br>
              <a:rPr lang="ru-RU" dirty="0" smtClean="0"/>
            </a:br>
            <a:r>
              <a:rPr lang="ru-RU" dirty="0" smtClean="0"/>
              <a:t>с 1 апреля 2025 года.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ФЗ «Об образовании в Российской Федерации» (часть 2 ст. 78);</a:t>
            </a:r>
          </a:p>
          <a:p>
            <a:r>
              <a:rPr lang="ru-RU" sz="2000" dirty="0" smtClean="0"/>
              <a:t>Порядок приема на обучение по образовательным программам начального общего, основного общего и среднего общего образования» (приказ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от 2.09.2020 №458  с изменениями и дополнениями от 04.03.2025г, приказ № 171) </a:t>
            </a:r>
            <a:r>
              <a:rPr lang="ru-RU" sz="2000" b="1" i="1" dirty="0" smtClean="0">
                <a:solidFill>
                  <a:srgbClr val="FF0000"/>
                </a:solidFill>
              </a:rPr>
              <a:t>+Локальный акт школы с изменениями и образец заявления.</a:t>
            </a:r>
          </a:p>
          <a:p>
            <a:r>
              <a:rPr lang="ru-RU" sz="2000" dirty="0" smtClean="0"/>
              <a:t>Порядок проведения тестирования, утвержденный приказом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 № 170 от 04.03.2025.</a:t>
            </a:r>
          </a:p>
          <a:p>
            <a:r>
              <a:rPr lang="ru-RU" sz="2000" dirty="0" smtClean="0"/>
              <a:t>Приказ Минобразования Ростовской области «Об организации проведения тестирования на знание русского языка…» № 317 от 25.03.25.</a:t>
            </a:r>
          </a:p>
          <a:p>
            <a:r>
              <a:rPr lang="ru-RU" sz="2000" dirty="0" smtClean="0"/>
              <a:t>Инструкция для родителей.</a:t>
            </a:r>
          </a:p>
          <a:p>
            <a:r>
              <a:rPr lang="ru-RU" sz="2000" dirty="0" smtClean="0"/>
              <a:t>Письмо об особой категории </a:t>
            </a:r>
            <a:r>
              <a:rPr lang="ru-RU" sz="2000" dirty="0" err="1" smtClean="0"/>
              <a:t>ин.граждан</a:t>
            </a:r>
            <a:r>
              <a:rPr lang="ru-RU" sz="2000" dirty="0" smtClean="0"/>
              <a:t> от 25.03.25 №24/2.1-5082.</a:t>
            </a:r>
          </a:p>
          <a:p>
            <a:r>
              <a:rPr lang="ru-RU" sz="2000" dirty="0" smtClean="0"/>
              <a:t>Приказ о назначении ответственного за прием на обучение </a:t>
            </a:r>
            <a:r>
              <a:rPr lang="ru-RU" sz="2000" dirty="0" err="1" smtClean="0"/>
              <a:t>ин.граждан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документов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! ВАЖНО</a:t>
            </a:r>
            <a:r>
              <a:rPr lang="ru-RU" b="1" dirty="0" smtClean="0"/>
              <a:t> проверить в реестре.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Реестр контролируемых лиц</a:t>
            </a:r>
          </a:p>
          <a:p>
            <a:pPr>
              <a:buNone/>
            </a:pPr>
            <a:r>
              <a:rPr lang="ru-RU" sz="2000" dirty="0" smtClean="0"/>
              <a:t>— это список иностранцев и лиц без гражданства, чьи законные основания для пребывания в РФ прекращены. В него попадают, например, иностранцы, у которых истёк срок временного пребывания, кому ранее запретили въезд в страну, лица, совершившие преступление.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2"/>
              </a:rPr>
              <a:t>https://xn--b1aew.xn--p1ai/rkl</a:t>
            </a: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Если отсутствует в реестре, то смотрим документы.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9458913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документов</a:t>
            </a:r>
            <a:endParaRPr lang="ru-RU" dirty="0"/>
          </a:p>
        </p:txBody>
      </p:sp>
      <p:pic>
        <p:nvPicPr>
          <p:cNvPr id="4" name="Содержимое 3" descr="C:\Users\зав\Desktop\Screenshot_20250426-171815.jpg"/>
          <p:cNvPicPr>
            <a:picLocks noGrp="1"/>
          </p:cNvPicPr>
          <p:nvPr>
            <p:ph idx="1"/>
          </p:nvPr>
        </p:nvPicPr>
        <p:blipFill>
          <a:blip r:embed="rId2" cstate="print"/>
          <a:srcRect t="53857" b="25811"/>
          <a:stretch>
            <a:fillRect/>
          </a:stretch>
        </p:blipFill>
        <p:spPr bwMode="auto">
          <a:xfrm>
            <a:off x="-324544" y="1916832"/>
            <a:ext cx="6858000" cy="31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зав\Desktop\Screenshot_20250429-100525.jpg"/>
          <p:cNvPicPr/>
          <p:nvPr/>
        </p:nvPicPr>
        <p:blipFill>
          <a:blip r:embed="rId3" cstate="print"/>
          <a:srcRect l="4104" t="23071" r="43016" b="39940"/>
          <a:stretch>
            <a:fillRect/>
          </a:stretch>
        </p:blipFill>
        <p:spPr bwMode="auto">
          <a:xfrm>
            <a:off x="6228184" y="1340768"/>
            <a:ext cx="2644499" cy="421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43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25"/>
            <a:ext cx="9179269" cy="441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9050119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79438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778000" y="23906"/>
            <a:ext cx="7833658" cy="1377576"/>
          </a:xfrm>
          <a:custGeom>
            <a:avLst/>
            <a:gdLst>
              <a:gd name="connsiteX0" fmla="*/ 1583765 w 7833658"/>
              <a:gd name="connsiteY0" fmla="*/ 298823 h 1377576"/>
              <a:gd name="connsiteX1" fmla="*/ 77694 w 7833658"/>
              <a:gd name="connsiteY1" fmla="*/ 352612 h 1377576"/>
              <a:gd name="connsiteX2" fmla="*/ 1117600 w 7833658"/>
              <a:gd name="connsiteY2" fmla="*/ 1284941 h 1377576"/>
              <a:gd name="connsiteX3" fmla="*/ 3762188 w 7833658"/>
              <a:gd name="connsiteY3" fmla="*/ 908423 h 1377576"/>
              <a:gd name="connsiteX4" fmla="*/ 7321176 w 7833658"/>
              <a:gd name="connsiteY4" fmla="*/ 962212 h 1377576"/>
              <a:gd name="connsiteX5" fmla="*/ 6837082 w 7833658"/>
              <a:gd name="connsiteY5" fmla="*/ 110565 h 1377576"/>
              <a:gd name="connsiteX6" fmla="*/ 1512047 w 7833658"/>
              <a:gd name="connsiteY6" fmla="*/ 298823 h 1377576"/>
              <a:gd name="connsiteX7" fmla="*/ 1583765 w 7833658"/>
              <a:gd name="connsiteY7" fmla="*/ 298823 h 137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3658" h="1377576">
                <a:moveTo>
                  <a:pt x="1583765" y="298823"/>
                </a:moveTo>
                <a:cubicBezTo>
                  <a:pt x="1344706" y="307788"/>
                  <a:pt x="155388" y="188259"/>
                  <a:pt x="77694" y="352612"/>
                </a:cubicBezTo>
                <a:cubicBezTo>
                  <a:pt x="0" y="516965"/>
                  <a:pt x="503518" y="1192306"/>
                  <a:pt x="1117600" y="1284941"/>
                </a:cubicBezTo>
                <a:cubicBezTo>
                  <a:pt x="1731682" y="1377576"/>
                  <a:pt x="2728259" y="962211"/>
                  <a:pt x="3762188" y="908423"/>
                </a:cubicBezTo>
                <a:cubicBezTo>
                  <a:pt x="4796117" y="854635"/>
                  <a:pt x="6808694" y="1095188"/>
                  <a:pt x="7321176" y="962212"/>
                </a:cubicBezTo>
                <a:cubicBezTo>
                  <a:pt x="7833658" y="829236"/>
                  <a:pt x="7805270" y="221130"/>
                  <a:pt x="6837082" y="110565"/>
                </a:cubicBezTo>
                <a:cubicBezTo>
                  <a:pt x="5868894" y="0"/>
                  <a:pt x="2395071" y="265953"/>
                  <a:pt x="1512047" y="298823"/>
                </a:cubicBezTo>
                <a:cubicBezTo>
                  <a:pt x="629024" y="331694"/>
                  <a:pt x="1822824" y="289858"/>
                  <a:pt x="1583765" y="2988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369671" y="2583329"/>
            <a:ext cx="6054164" cy="2024530"/>
          </a:xfrm>
          <a:custGeom>
            <a:avLst/>
            <a:gdLst>
              <a:gd name="connsiteX0" fmla="*/ 1413435 w 6054164"/>
              <a:gd name="connsiteY0" fmla="*/ 177800 h 2024530"/>
              <a:gd name="connsiteX1" fmla="*/ 508000 w 6054164"/>
              <a:gd name="connsiteY1" fmla="*/ 886012 h 2024530"/>
              <a:gd name="connsiteX2" fmla="*/ 400423 w 6054164"/>
              <a:gd name="connsiteY2" fmla="*/ 1459753 h 2024530"/>
              <a:gd name="connsiteX3" fmla="*/ 552823 w 6054164"/>
              <a:gd name="connsiteY3" fmla="*/ 1961777 h 2024530"/>
              <a:gd name="connsiteX4" fmla="*/ 3717364 w 6054164"/>
              <a:gd name="connsiteY4" fmla="*/ 1836271 h 2024530"/>
              <a:gd name="connsiteX5" fmla="*/ 4936564 w 6054164"/>
              <a:gd name="connsiteY5" fmla="*/ 1827306 h 2024530"/>
              <a:gd name="connsiteX6" fmla="*/ 5824070 w 6054164"/>
              <a:gd name="connsiteY6" fmla="*/ 1262530 h 2024530"/>
              <a:gd name="connsiteX7" fmla="*/ 6003364 w 6054164"/>
              <a:gd name="connsiteY7" fmla="*/ 635000 h 2024530"/>
              <a:gd name="connsiteX8" fmla="*/ 5519270 w 6054164"/>
              <a:gd name="connsiteY8" fmla="*/ 97118 h 2024530"/>
              <a:gd name="connsiteX9" fmla="*/ 4461435 w 6054164"/>
              <a:gd name="connsiteY9" fmla="*/ 52295 h 2024530"/>
              <a:gd name="connsiteX10" fmla="*/ 3125694 w 6054164"/>
              <a:gd name="connsiteY10" fmla="*/ 16436 h 2024530"/>
              <a:gd name="connsiteX11" fmla="*/ 1736164 w 6054164"/>
              <a:gd name="connsiteY11" fmla="*/ 115047 h 2024530"/>
              <a:gd name="connsiteX12" fmla="*/ 1305858 w 6054164"/>
              <a:gd name="connsiteY12" fmla="*/ 204695 h 2024530"/>
              <a:gd name="connsiteX13" fmla="*/ 1234141 w 6054164"/>
              <a:gd name="connsiteY13" fmla="*/ 303306 h 20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4164" h="2024530">
                <a:moveTo>
                  <a:pt x="1413435" y="177800"/>
                </a:moveTo>
                <a:cubicBezTo>
                  <a:pt x="1045135" y="425076"/>
                  <a:pt x="676835" y="672353"/>
                  <a:pt x="508000" y="886012"/>
                </a:cubicBezTo>
                <a:cubicBezTo>
                  <a:pt x="339165" y="1099671"/>
                  <a:pt x="392953" y="1280459"/>
                  <a:pt x="400423" y="1459753"/>
                </a:cubicBezTo>
                <a:cubicBezTo>
                  <a:pt x="407894" y="1639047"/>
                  <a:pt x="0" y="1899024"/>
                  <a:pt x="552823" y="1961777"/>
                </a:cubicBezTo>
                <a:cubicBezTo>
                  <a:pt x="1105646" y="2024530"/>
                  <a:pt x="2986741" y="1858683"/>
                  <a:pt x="3717364" y="1836271"/>
                </a:cubicBezTo>
                <a:cubicBezTo>
                  <a:pt x="4447987" y="1813859"/>
                  <a:pt x="4585446" y="1922930"/>
                  <a:pt x="4936564" y="1827306"/>
                </a:cubicBezTo>
                <a:cubicBezTo>
                  <a:pt x="5287682" y="1731683"/>
                  <a:pt x="5646270" y="1461248"/>
                  <a:pt x="5824070" y="1262530"/>
                </a:cubicBezTo>
                <a:cubicBezTo>
                  <a:pt x="6001870" y="1063812"/>
                  <a:pt x="6054164" y="829235"/>
                  <a:pt x="6003364" y="635000"/>
                </a:cubicBezTo>
                <a:cubicBezTo>
                  <a:pt x="5952564" y="440765"/>
                  <a:pt x="5776258" y="194236"/>
                  <a:pt x="5519270" y="97118"/>
                </a:cubicBezTo>
                <a:cubicBezTo>
                  <a:pt x="5262282" y="0"/>
                  <a:pt x="4461435" y="52295"/>
                  <a:pt x="4461435" y="52295"/>
                </a:cubicBezTo>
                <a:cubicBezTo>
                  <a:pt x="4062506" y="38848"/>
                  <a:pt x="3579906" y="5977"/>
                  <a:pt x="3125694" y="16436"/>
                </a:cubicBezTo>
                <a:cubicBezTo>
                  <a:pt x="2671482" y="26895"/>
                  <a:pt x="2039470" y="83671"/>
                  <a:pt x="1736164" y="115047"/>
                </a:cubicBezTo>
                <a:cubicBezTo>
                  <a:pt x="1432858" y="146423"/>
                  <a:pt x="1389529" y="173318"/>
                  <a:pt x="1305858" y="204695"/>
                </a:cubicBezTo>
                <a:cubicBezTo>
                  <a:pt x="1222187" y="236072"/>
                  <a:pt x="1228164" y="269689"/>
                  <a:pt x="1234141" y="30330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Расписание тестирования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271" y="1600200"/>
            <a:ext cx="74594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205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Организация работы по приему на обучение иностранных граждан и лиц без гражданства  с 1 апреля 2025 года.</vt:lpstr>
      <vt:lpstr>Нормативные документы</vt:lpstr>
      <vt:lpstr>Прием документов</vt:lpstr>
      <vt:lpstr>Слайд 4</vt:lpstr>
      <vt:lpstr>Прием документов</vt:lpstr>
      <vt:lpstr>Слайд 6</vt:lpstr>
      <vt:lpstr>Слайд 7</vt:lpstr>
      <vt:lpstr>Слайд 8</vt:lpstr>
      <vt:lpstr>Расписание тестирования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</dc:creator>
  <cp:lastModifiedBy>зав</cp:lastModifiedBy>
  <cp:revision>27</cp:revision>
  <dcterms:created xsi:type="dcterms:W3CDTF">2025-04-28T08:06:39Z</dcterms:created>
  <dcterms:modified xsi:type="dcterms:W3CDTF">2025-04-29T09:34:41Z</dcterms:modified>
</cp:coreProperties>
</file>